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0" r:id="rId3"/>
    <p:sldId id="259" r:id="rId4"/>
    <p:sldId id="263" r:id="rId5"/>
    <p:sldId id="258" r:id="rId6"/>
    <p:sldId id="264" r:id="rId7"/>
    <p:sldId id="265" r:id="rId8"/>
    <p:sldId id="266" r:id="rId9"/>
    <p:sldId id="267" r:id="rId10"/>
    <p:sldId id="268" r:id="rId11"/>
    <p:sldId id="270" r:id="rId12"/>
    <p:sldId id="269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70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1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21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52ADD9-F451-1747-97C9-F01690B2FA9C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64952C-88A5-1C44-9039-68EDB09724A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76421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88C9-EC46-FF42-AC7E-EA6F0E6A350A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B83DB-59F0-CE4D-B143-872827DEC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83955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88C9-EC46-FF42-AC7E-EA6F0E6A350A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B83DB-59F0-CE4D-B143-872827DEC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58306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88C9-EC46-FF42-AC7E-EA6F0E6A350A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B83DB-59F0-CE4D-B143-872827DEC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995391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53838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="0" i="0" baseline="0">
                <a:solidFill>
                  <a:schemeClr val="tx1"/>
                </a:solidFill>
                <a:latin typeface="Helvetica Neue Thin" charset="0"/>
                <a:ea typeface="Helvetica Neue Thin" charset="0"/>
                <a:cs typeface="Helvetica Neue Thin" charset="0"/>
              </a:defRPr>
            </a:lvl1pPr>
          </a:lstStyle>
          <a:p>
            <a:pPr lvl="0"/>
            <a:r>
              <a:rPr lang="fr-FR" dirty="0" err="1"/>
              <a:t>Title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562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88C9-EC46-FF42-AC7E-EA6F0E6A350A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B83DB-59F0-CE4D-B143-872827DEC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4629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88C9-EC46-FF42-AC7E-EA6F0E6A350A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B83DB-59F0-CE4D-B143-872827DEC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687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88C9-EC46-FF42-AC7E-EA6F0E6A350A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B83DB-59F0-CE4D-B143-872827DEC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9669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88C9-EC46-FF42-AC7E-EA6F0E6A350A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B83DB-59F0-CE4D-B143-872827DEC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58692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88C9-EC46-FF42-AC7E-EA6F0E6A350A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B83DB-59F0-CE4D-B143-872827DEC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51415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88C9-EC46-FF42-AC7E-EA6F0E6A350A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B83DB-59F0-CE4D-B143-872827DEC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86631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88C9-EC46-FF42-AC7E-EA6F0E6A350A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B83DB-59F0-CE4D-B143-872827DEC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96497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88C9-EC46-FF42-AC7E-EA6F0E6A350A}" type="datetimeFigureOut">
              <a:rPr kumimoji="1" lang="zh-TW" altLang="en-US" smtClean="0"/>
              <a:t>2018/4/1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B83DB-59F0-CE4D-B143-872827DEC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0696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defRPr>
            </a:lvl1pPr>
          </a:lstStyle>
          <a:p>
            <a:fld id="{D1C488C9-EC46-FF42-AC7E-EA6F0E6A350A}" type="datetimeFigureOut">
              <a:rPr kumimoji="1" lang="zh-TW" altLang="en-US" smtClean="0"/>
              <a:pPr/>
              <a:t>2018/4/1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defRPr>
            </a:lvl1pPr>
          </a:lstStyle>
          <a:p>
            <a:fld id="{D0CB83DB-59F0-CE4D-B143-872827DECB01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29497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iragino Sans W2" panose="020B0300000000000000" pitchFamily="34" charset="-128"/>
          <a:ea typeface="Hiragino Sans W2" panose="020B03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Hiragino Sans W2" panose="020B0300000000000000" pitchFamily="34" charset="-128"/>
          <a:ea typeface="Hiragino Sans W2" panose="020B03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Hiragino Sans W2" panose="020B0300000000000000" pitchFamily="34" charset="-128"/>
          <a:ea typeface="Hiragino Sans W2" panose="020B03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Hiragino Sans W2" panose="020B0300000000000000" pitchFamily="34" charset="-128"/>
          <a:ea typeface="Hiragino Sans W2" panose="020B03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Hiragino Sans W2" panose="020B0300000000000000" pitchFamily="34" charset="-128"/>
          <a:ea typeface="Hiragino Sans W2" panose="020B03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Hiragino Sans W2" panose="020B0300000000000000" pitchFamily="34" charset="-128"/>
          <a:ea typeface="Hiragino Sans W2" panose="020B03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microsoft.com/office/2007/relationships/hdphoto" Target="../media/hdphoto6.wdp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5" Type="http://schemas.microsoft.com/office/2007/relationships/hdphoto" Target="../media/hdphoto9.wdp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79918" y="3567199"/>
            <a:ext cx="11912082" cy="99751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5400" b="1" spc="600" dirty="0">
                <a:solidFill>
                  <a:srgbClr val="EA7053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Nadeem" pitchFamily="2" charset="-78"/>
              </a:rPr>
              <a:t>&lt;ULTFIT&gt;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722019" y="733785"/>
            <a:ext cx="2747962" cy="2747960"/>
            <a:chOff x="4761188" y="954891"/>
            <a:chExt cx="2669626" cy="2669624"/>
          </a:xfrm>
        </p:grpSpPr>
        <p:sp>
          <p:nvSpPr>
            <p:cNvPr id="3" name="Oval 2"/>
            <p:cNvSpPr/>
            <p:nvPr/>
          </p:nvSpPr>
          <p:spPr>
            <a:xfrm>
              <a:off x="4761188" y="954891"/>
              <a:ext cx="2669626" cy="2669624"/>
            </a:xfrm>
            <a:prstGeom prst="ellipse">
              <a:avLst/>
            </a:prstGeom>
            <a:solidFill>
              <a:schemeClr val="accent1">
                <a:alpha val="13000"/>
              </a:schemeClr>
            </a:solidFill>
            <a:ln w="76200">
              <a:noFill/>
            </a:ln>
            <a:effectLst>
              <a:outerShdw blurRad="889000" sx="109000" sy="109000" algn="ctr" rotWithShape="0">
                <a:schemeClr val="accent1">
                  <a:alpha val="1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atin typeface="HelveticaNeue-UltraLight" panose="02000206000000020004" pitchFamily="50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5328746" y="1522450"/>
              <a:ext cx="1534508" cy="1534506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 w="76200">
              <a:noFill/>
            </a:ln>
            <a:effectLst>
              <a:outerShdw blurRad="889000" sx="109000" sy="109000" algn="ctr" rotWithShape="0">
                <a:schemeClr val="accent1">
                  <a:alpha val="1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atin typeface="HelveticaNeue-UltraLight" panose="02000206000000020004" pitchFamily="50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5738650" y="1932353"/>
              <a:ext cx="714700" cy="714700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 w="76200">
              <a:noFill/>
            </a:ln>
            <a:effectLst>
              <a:outerShdw blurRad="889000" sx="109000" sy="109000" algn="ctr" rotWithShape="0">
                <a:schemeClr val="accent1">
                  <a:alpha val="1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atin typeface="HelveticaNeue-UltraLight" panose="02000206000000020004" pitchFamily="50"/>
              </a:endParaRPr>
            </a:p>
          </p:txBody>
        </p:sp>
      </p:grpSp>
      <p:sp>
        <p:nvSpPr>
          <p:cNvPr id="10" name="TextBox 5"/>
          <p:cNvSpPr txBox="1"/>
          <p:nvPr/>
        </p:nvSpPr>
        <p:spPr>
          <a:xfrm>
            <a:off x="2489200" y="4939207"/>
            <a:ext cx="7467600" cy="105259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30 </a:t>
            </a:r>
            <a:r>
              <a:rPr lang="zh-TW" altLang="en-US" sz="2800" dirty="0">
                <a:solidFill>
                  <a:schemeClr val="accent6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愛心貓貓</a:t>
            </a:r>
            <a:br>
              <a:rPr lang="en-US" altLang="zh-TW" sz="2800" dirty="0">
                <a:solidFill>
                  <a:schemeClr val="accent6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</a:br>
            <a:r>
              <a:rPr lang="zh-TW" altLang="en-US" sz="2400" b="1" dirty="0">
                <a:solidFill>
                  <a:schemeClr val="accent6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蔡忠紘、黃文璁、陳曦、許天鈞</a:t>
            </a:r>
            <a:endParaRPr lang="fr-FR" sz="2800" b="1" dirty="0">
              <a:solidFill>
                <a:schemeClr val="accent6">
                  <a:lumMod val="75000"/>
                </a:schemeClr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DD5116-59F3-1749-ADE6-D2ED0D7C9529}"/>
              </a:ext>
            </a:extLst>
          </p:cNvPr>
          <p:cNvSpPr txBox="1"/>
          <p:nvPr/>
        </p:nvSpPr>
        <p:spPr>
          <a:xfrm>
            <a:off x="279918" y="4377515"/>
            <a:ext cx="11912082" cy="36054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1600" spc="600" dirty="0" err="1">
                <a:solidFill>
                  <a:srgbClr val="EA7053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Nadeem" pitchFamily="2" charset="-78"/>
              </a:rPr>
              <a:t>ULTimate</a:t>
            </a:r>
            <a:r>
              <a:rPr lang="fr-FR" sz="1600" spc="600" dirty="0">
                <a:solidFill>
                  <a:srgbClr val="EA7053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Nadeem" pitchFamily="2" charset="-78"/>
              </a:rPr>
              <a:t> </a:t>
            </a:r>
            <a:r>
              <a:rPr lang="fr-FR" sz="1600" spc="600" dirty="0" err="1">
                <a:solidFill>
                  <a:srgbClr val="EA7053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Nadeem" pitchFamily="2" charset="-78"/>
              </a:rPr>
              <a:t>outFIT</a:t>
            </a:r>
            <a:endParaRPr lang="fr-FR" sz="1600" spc="600" dirty="0">
              <a:solidFill>
                <a:srgbClr val="EA7053"/>
              </a:solidFill>
              <a:latin typeface="Hiragino Sans W2" panose="020B0300000000000000" pitchFamily="34" charset="-128"/>
              <a:ea typeface="Hiragino Sans W2" panose="020B0300000000000000" pitchFamily="34" charset="-128"/>
              <a:cs typeface="Nadeem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31940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BABBFC-47CB-DC42-B242-B1108F174C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78088" y="2895600"/>
            <a:ext cx="7796212" cy="1754326"/>
          </a:xfrm>
        </p:spPr>
        <p:txBody>
          <a:bodyPr/>
          <a:lstStyle/>
          <a:p>
            <a:r>
              <a:rPr lang="en-US" sz="6000" b="1" dirty="0"/>
              <a:t>Customer-side </a:t>
            </a:r>
            <a:r>
              <a:rPr lang="en-US" sz="6000" b="1" dirty="0">
                <a:solidFill>
                  <a:schemeClr val="accent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15591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8D7C84-0C6D-E740-88EF-55216C2B0D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9002712" cy="701731"/>
          </a:xfrm>
        </p:spPr>
        <p:txBody>
          <a:bodyPr/>
          <a:lstStyle/>
          <a:p>
            <a:r>
              <a:rPr lang="en-US" dirty="0">
                <a:latin typeface="Hiragino Sans W2" panose="020B0300000000000000" pitchFamily="34" charset="-128"/>
                <a:ea typeface="Hiragino Sans W2" panose="020B0300000000000000" pitchFamily="34" charset="-128"/>
              </a:rPr>
              <a:t>Smarter </a:t>
            </a:r>
            <a:r>
              <a:rPr lang="en-US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management system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18041A-CA18-6B42-9267-9CA54EF034EB}"/>
              </a:ext>
            </a:extLst>
          </p:cNvPr>
          <p:cNvSpPr txBox="1"/>
          <p:nvPr/>
        </p:nvSpPr>
        <p:spPr>
          <a:xfrm>
            <a:off x="839788" y="1793522"/>
            <a:ext cx="10691812" cy="5355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Using </a:t>
            </a:r>
            <a:r>
              <a:rPr lang="en-US" sz="3200" dirty="0">
                <a:solidFill>
                  <a:srgbClr val="0070C0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Azure Computer Vision API </a:t>
            </a:r>
            <a:r>
              <a:rPr lang="en-US" sz="32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to help the owners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12DC0D-83EC-0A41-8E7D-A43946BBF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88" y="2598552"/>
            <a:ext cx="4684712" cy="36443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2AB077-5E6D-1D42-9C4A-EBF2063CD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3304" y="2597204"/>
            <a:ext cx="4678897" cy="364566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625220C-B1A5-0748-B571-5AD79246E7E3}"/>
              </a:ext>
            </a:extLst>
          </p:cNvPr>
          <p:cNvSpPr/>
          <p:nvPr/>
        </p:nvSpPr>
        <p:spPr>
          <a:xfrm>
            <a:off x="9563100" y="2501900"/>
            <a:ext cx="1790700" cy="226060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pic>
        <p:nvPicPr>
          <p:cNvPr id="18" name="圖片 6">
            <a:extLst>
              <a:ext uri="{FF2B5EF4-FFF2-40B4-BE49-F238E27FC236}">
                <a16:creationId xmlns:a16="http://schemas.microsoft.com/office/drawing/2014/main" id="{E5398BC0-58C4-5F46-87E5-71C9627C0D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92789" y="2023187"/>
            <a:ext cx="1300829" cy="1300829"/>
          </a:xfrm>
          <a:prstGeom prst="rect">
            <a:avLst/>
          </a:prstGeom>
        </p:spPr>
      </p:pic>
      <p:cxnSp>
        <p:nvCxnSpPr>
          <p:cNvPr id="23" name="直線箭頭接點 37">
            <a:extLst>
              <a:ext uri="{FF2B5EF4-FFF2-40B4-BE49-F238E27FC236}">
                <a16:creationId xmlns:a16="http://schemas.microsoft.com/office/drawing/2014/main" id="{1E8F56EF-994A-7947-9755-3D660496568E}"/>
              </a:ext>
            </a:extLst>
          </p:cNvPr>
          <p:cNvCxnSpPr>
            <a:cxnSpLocks/>
          </p:cNvCxnSpPr>
          <p:nvPr/>
        </p:nvCxnSpPr>
        <p:spPr>
          <a:xfrm>
            <a:off x="5562600" y="3158916"/>
            <a:ext cx="3975100" cy="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2231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BABBFC-47CB-DC42-B242-B1108F174C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74988" y="2908300"/>
            <a:ext cx="7796212" cy="923330"/>
          </a:xfrm>
        </p:spPr>
        <p:txBody>
          <a:bodyPr/>
          <a:lstStyle/>
          <a:p>
            <a:r>
              <a:rPr lang="en-US" sz="6000" b="1" dirty="0"/>
              <a:t>Owner-side </a:t>
            </a:r>
            <a:r>
              <a:rPr lang="en-US" sz="6000" b="1" dirty="0">
                <a:solidFill>
                  <a:schemeClr val="accent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31661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98"/>
          <p:cNvSpPr txBox="1"/>
          <p:nvPr/>
        </p:nvSpPr>
        <p:spPr>
          <a:xfrm>
            <a:off x="1032294" y="2440117"/>
            <a:ext cx="2602141" cy="646331"/>
          </a:xfrm>
          <a:prstGeom prst="rect">
            <a:avLst/>
          </a:prstGeom>
          <a:noFill/>
        </p:spPr>
        <p:txBody>
          <a:bodyPr wrap="square" lIns="0" rtlCol="0" anchor="b">
            <a:spAutoFit/>
          </a:bodyPr>
          <a:lstStyle/>
          <a:p>
            <a:pPr algn="ctr"/>
            <a:r>
              <a:rPr lang="zh-TW" altLang="en-US" sz="3600" b="1">
                <a:solidFill>
                  <a:schemeClr val="accent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顧客角度</a:t>
            </a:r>
            <a:endParaRPr lang="en-US" sz="3600" b="1">
              <a:solidFill>
                <a:schemeClr val="accent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en-US" dirty="0">
                <a:latin typeface="Hiragino Sans W2" panose="020B0300000000000000" pitchFamily="34" charset="-128"/>
                <a:ea typeface="Hiragino Sans W2" panose="020B0300000000000000" pitchFamily="34" charset="-128"/>
                <a:cs typeface="Segoe UI Light" panose="020B0502040204020203" pitchFamily="34" charset="0"/>
              </a:rPr>
              <a:t>Moti</a:t>
            </a:r>
            <a:r>
              <a:rPr lang="en-US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Segoe UI Light" panose="020B0502040204020203" pitchFamily="34" charset="0"/>
              </a:rPr>
              <a:t>vation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712489" y="2440117"/>
            <a:ext cx="2602141" cy="646331"/>
          </a:xfrm>
          <a:prstGeom prst="rect">
            <a:avLst/>
          </a:prstGeom>
          <a:noFill/>
        </p:spPr>
        <p:txBody>
          <a:bodyPr wrap="square" lIns="0" rtlCol="0" anchor="b">
            <a:spAutoFit/>
          </a:bodyPr>
          <a:lstStyle/>
          <a:p>
            <a:pPr algn="ctr"/>
            <a:r>
              <a:rPr lang="zh-TW" altLang="en-US" sz="3600" b="1">
                <a:solidFill>
                  <a:schemeClr val="accent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商家角度</a:t>
            </a:r>
            <a:endParaRPr lang="en-US" sz="3600" b="1">
              <a:solidFill>
                <a:schemeClr val="accent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09992" y="2440117"/>
            <a:ext cx="3497290" cy="646331"/>
          </a:xfrm>
          <a:prstGeom prst="rect">
            <a:avLst/>
          </a:prstGeom>
          <a:noFill/>
        </p:spPr>
        <p:txBody>
          <a:bodyPr wrap="square" lIns="0" rtlCol="0" anchor="b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Microsoft JhengHei" charset="-120"/>
              </a:rPr>
              <a:t>&lt;ULTFIT&gt;</a:t>
            </a:r>
            <a:r>
              <a:rPr lang="en-US" altLang="zh-TW" sz="3600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Microsoft JhengHei" charset="-120"/>
              </a:rPr>
              <a:t> </a:t>
            </a:r>
            <a:r>
              <a:rPr lang="zh-TW" altLang="en-US" sz="3600" b="1" dirty="0">
                <a:solidFill>
                  <a:schemeClr val="accent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角度</a:t>
            </a:r>
            <a:endParaRPr lang="en-US" sz="3600" b="1" dirty="0">
              <a:solidFill>
                <a:schemeClr val="accent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197174" y="3225856"/>
            <a:ext cx="2272380" cy="1079655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TW" altLang="en-US" sz="2800">
                <a:latin typeface="Microsoft JhengHei" charset="-120"/>
                <a:ea typeface="Microsoft JhengHei" charset="-120"/>
                <a:cs typeface="Microsoft JhengHei" charset="-120"/>
              </a:rPr>
              <a:t>面對眾多</a:t>
            </a:r>
            <a:br>
              <a:rPr lang="en-US" altLang="zh-TW" sz="2800">
                <a:latin typeface="Microsoft JhengHei" charset="-120"/>
                <a:ea typeface="Microsoft JhengHei" charset="-120"/>
                <a:cs typeface="Microsoft JhengHei" charset="-120"/>
              </a:rPr>
            </a:br>
            <a:r>
              <a:rPr lang="zh-TW" altLang="en-US" sz="2800">
                <a:latin typeface="Microsoft JhengHei" charset="-120"/>
                <a:ea typeface="Microsoft JhengHei" charset="-120"/>
                <a:cs typeface="Microsoft JhengHei" charset="-120"/>
              </a:rPr>
              <a:t>選項難以抉擇</a:t>
            </a:r>
            <a:endParaRPr lang="en-US" sz="280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66890" y="3225856"/>
            <a:ext cx="4693338" cy="159671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TW" altLang="en-US" sz="2800">
                <a:latin typeface="Microsoft JhengHei" charset="-120"/>
                <a:ea typeface="Microsoft JhengHei" charset="-120"/>
                <a:cs typeface="Microsoft JhengHei" charset="-120"/>
              </a:rPr>
              <a:t>難以針對</a:t>
            </a:r>
            <a:br>
              <a:rPr lang="en-US" altLang="zh-TW" sz="2800">
                <a:latin typeface="Microsoft JhengHei" charset="-120"/>
                <a:ea typeface="Microsoft JhengHei" charset="-120"/>
                <a:cs typeface="Microsoft JhengHei" charset="-120"/>
              </a:rPr>
            </a:br>
            <a:r>
              <a:rPr lang="zh-TW" altLang="en-US" sz="2800">
                <a:latin typeface="Microsoft JhengHei" charset="-120"/>
                <a:ea typeface="Microsoft JhengHei" charset="-120"/>
                <a:cs typeface="Microsoft JhengHei" charset="-120"/>
              </a:rPr>
              <a:t>顧客需求客製化</a:t>
            </a:r>
            <a:br>
              <a:rPr lang="en-US" altLang="zh-TW" sz="2800">
                <a:latin typeface="Microsoft JhengHei" charset="-120"/>
                <a:ea typeface="Microsoft JhengHei" charset="-120"/>
                <a:cs typeface="Microsoft JhengHei" charset="-120"/>
              </a:rPr>
            </a:br>
            <a:r>
              <a:rPr lang="zh-TW" altLang="en-US" sz="2800">
                <a:latin typeface="Microsoft JhengHei" charset="-120"/>
                <a:ea typeface="Microsoft JhengHei" charset="-120"/>
                <a:cs typeface="Microsoft JhengHei" charset="-120"/>
              </a:rPr>
              <a:t>庫存管理、商品輸送效率低</a:t>
            </a:r>
            <a:endParaRPr lang="en-US" sz="280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09990" y="3209118"/>
            <a:ext cx="3497292" cy="1079655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TW" altLang="en-US" sz="2800">
                <a:latin typeface="Microsoft JhengHei" charset="-120"/>
                <a:ea typeface="Microsoft JhengHei" charset="-120"/>
                <a:cs typeface="Microsoft JhengHei" charset="-120"/>
              </a:rPr>
              <a:t>提供社群整合方案</a:t>
            </a:r>
            <a:br>
              <a:rPr lang="en-US" altLang="zh-TW" sz="2800">
                <a:latin typeface="Microsoft JhengHei" charset="-120"/>
                <a:ea typeface="Microsoft JhengHei" charset="-120"/>
                <a:cs typeface="Microsoft JhengHei" charset="-120"/>
              </a:rPr>
            </a:br>
            <a:r>
              <a:rPr lang="zh-TW" altLang="en-US" sz="2800">
                <a:latin typeface="Microsoft JhengHei" charset="-120"/>
                <a:ea typeface="Microsoft JhengHei" charset="-120"/>
                <a:cs typeface="Microsoft JhengHei" charset="-120"/>
              </a:rPr>
              <a:t>降低資訊不對稱</a:t>
            </a:r>
            <a:endParaRPr lang="en-US" sz="280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1113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98"/>
          <p:cNvSpPr txBox="1"/>
          <p:nvPr/>
        </p:nvSpPr>
        <p:spPr>
          <a:xfrm rot="1662695">
            <a:off x="2929451" y="2640884"/>
            <a:ext cx="1757128" cy="955774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000" b="1" dirty="0">
                <a:latin typeface="Helvetica Neue Thin" charset="0"/>
                <a:ea typeface="Helvetica Neue Thin" charset="0"/>
                <a:cs typeface="Helvetica Neue Thin" charset="0"/>
              </a:rPr>
              <a:t>Social Network </a:t>
            </a:r>
            <a:br>
              <a:rPr lang="fr-FR" sz="2000" b="1" dirty="0">
                <a:latin typeface="Helvetica Neue Thin" charset="0"/>
                <a:ea typeface="Helvetica Neue Thin" charset="0"/>
                <a:cs typeface="Helvetica Neue Thin" charset="0"/>
              </a:rPr>
            </a:br>
            <a:r>
              <a:rPr lang="fr-FR" sz="2000" b="1" dirty="0">
                <a:latin typeface="Helvetica Neue Thin" charset="0"/>
                <a:ea typeface="Helvetica Neue Thin" charset="0"/>
                <a:cs typeface="Helvetica Neue Thin" charset="0"/>
              </a:rPr>
              <a:t>Integration</a:t>
            </a:r>
          </a:p>
        </p:txBody>
      </p:sp>
      <p:sp>
        <p:nvSpPr>
          <p:cNvPr id="42" name="TextBox 41"/>
          <p:cNvSpPr txBox="1"/>
          <p:nvPr/>
        </p:nvSpPr>
        <p:spPr>
          <a:xfrm rot="20049914">
            <a:off x="2804262" y="4037715"/>
            <a:ext cx="2258407" cy="955774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>
                <a:latin typeface="Helvetica Neue Thin" charset="0"/>
                <a:ea typeface="Helvetica Neue Thin" charset="0"/>
                <a:cs typeface="Helvetica Neue Thin" charset="0"/>
              </a:rPr>
              <a:t>Style </a:t>
            </a:r>
          </a:p>
          <a:p>
            <a:pPr algn="ctr">
              <a:lnSpc>
                <a:spcPct val="150000"/>
              </a:lnSpc>
            </a:pPr>
            <a:r>
              <a:rPr lang="en-US" sz="2000" b="1">
                <a:latin typeface="Helvetica Neue Thin" charset="0"/>
                <a:ea typeface="Helvetica Neue Thin" charset="0"/>
                <a:cs typeface="Helvetica Neue Thin" charset="0"/>
              </a:rPr>
              <a:t>Encoding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fr-FR" dirty="0">
                <a:latin typeface="Hiragino Sans W2" panose="020B0300000000000000" pitchFamily="34" charset="-128"/>
                <a:ea typeface="Hiragino Sans W2" panose="020B0300000000000000" pitchFamily="34" charset="-128"/>
                <a:cs typeface="Segoe UI Light" panose="020B0502040204020203" pitchFamily="34" charset="0"/>
              </a:rPr>
              <a:t>Work</a:t>
            </a:r>
            <a:r>
              <a:rPr lang="fr-FR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Segoe UI Light" panose="020B0502040204020203" pitchFamily="34" charset="0"/>
              </a:rPr>
              <a:t>flow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6077" y="1674950"/>
            <a:ext cx="1135192" cy="113441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5520" y="4749287"/>
            <a:ext cx="1596915" cy="1070839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59" b="99530" l="8667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23240" y="2137801"/>
            <a:ext cx="1654939" cy="293200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6690" y="2471071"/>
            <a:ext cx="2314575" cy="2314575"/>
          </a:xfrm>
          <a:prstGeom prst="rect">
            <a:avLst/>
          </a:prstGeom>
        </p:spPr>
      </p:pic>
      <p:cxnSp>
        <p:nvCxnSpPr>
          <p:cNvPr id="9" name="直線箭頭接點 8"/>
          <p:cNvCxnSpPr>
            <a:cxnSpLocks/>
          </p:cNvCxnSpPr>
          <p:nvPr/>
        </p:nvCxnSpPr>
        <p:spPr>
          <a:xfrm>
            <a:off x="2908300" y="2717800"/>
            <a:ext cx="1790700" cy="9144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箭頭接點 36"/>
          <p:cNvCxnSpPr>
            <a:cxnSpLocks/>
          </p:cNvCxnSpPr>
          <p:nvPr/>
        </p:nvCxnSpPr>
        <p:spPr>
          <a:xfrm flipV="1">
            <a:off x="3136900" y="4216400"/>
            <a:ext cx="1574800" cy="762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箭頭接點 37"/>
          <p:cNvCxnSpPr>
            <a:cxnSpLocks/>
          </p:cNvCxnSpPr>
          <p:nvPr/>
        </p:nvCxnSpPr>
        <p:spPr>
          <a:xfrm>
            <a:off x="7242522" y="4019922"/>
            <a:ext cx="218087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98"/>
          <p:cNvSpPr txBox="1"/>
          <p:nvPr/>
        </p:nvSpPr>
        <p:spPr>
          <a:xfrm>
            <a:off x="7247815" y="3502726"/>
            <a:ext cx="2061140" cy="955774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latin typeface="Helvetica Neue Thin" charset="0"/>
                <a:ea typeface="Helvetica Neue Thin" charset="0"/>
                <a:cs typeface="Helvetica Neue Thin" charset="0"/>
              </a:rPr>
              <a:t>Outfit</a:t>
            </a:r>
          </a:p>
          <a:p>
            <a:pPr algn="ctr">
              <a:lnSpc>
                <a:spcPct val="150000"/>
              </a:lnSpc>
            </a:pPr>
            <a:r>
              <a:rPr lang="fr-FR" sz="2000" b="1" dirty="0">
                <a:latin typeface="Helvetica Neue Thin" charset="0"/>
                <a:ea typeface="Helvetica Neue Thin" charset="0"/>
                <a:cs typeface="Helvetica Neue Thin" charset="0"/>
              </a:rPr>
              <a:t>Recommandation</a:t>
            </a:r>
          </a:p>
        </p:txBody>
      </p:sp>
    </p:spTree>
    <p:extLst>
      <p:ext uri="{BB962C8B-B14F-4D97-AF65-F5344CB8AC3E}">
        <p14:creationId xmlns:p14="http://schemas.microsoft.com/office/powerpoint/2010/main" val="562263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98"/>
          <p:cNvSpPr txBox="1"/>
          <p:nvPr/>
        </p:nvSpPr>
        <p:spPr>
          <a:xfrm>
            <a:off x="401406" y="4023487"/>
            <a:ext cx="2364926" cy="461665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/>
            <a:r>
              <a:rPr lang="zh-TW" altLang="en-US" sz="2400" b="1" dirty="0">
                <a:latin typeface="Microsoft JhengHei" charset="-120"/>
                <a:ea typeface="Microsoft JhengHei" charset="-120"/>
                <a:cs typeface="Microsoft JhengHei" charset="-120"/>
              </a:rPr>
              <a:t>臉部辨識登入</a:t>
            </a:r>
            <a:endParaRPr lang="fr-FR" sz="2400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046423" y="2550317"/>
            <a:ext cx="1211682" cy="1211682"/>
            <a:chOff x="3173014" y="2956718"/>
            <a:chExt cx="944566" cy="944566"/>
          </a:xfrm>
        </p:grpSpPr>
        <p:sp>
          <p:nvSpPr>
            <p:cNvPr id="19" name="Oval 18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atin typeface="HelveticaNeue-UltraLight" panose="02000206000000020004" pitchFamily="50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3173014" y="2956718"/>
              <a:ext cx="944566" cy="944566"/>
            </a:xfrm>
            <a:prstGeom prst="ellipse">
              <a:avLst/>
            </a:prstGeom>
            <a:solidFill>
              <a:schemeClr val="accent6">
                <a:lumMod val="20000"/>
                <a:lumOff val="80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>
                  <a:solidFill>
                    <a:schemeClr val="tx1"/>
                  </a:solidFill>
                  <a:latin typeface="Helvetica Neue" panose="02000403000000020004" pitchFamily="50" charset="0"/>
                  <a:cs typeface="Segoe UI" panose="020B0502040204020203" pitchFamily="34" charset="0"/>
                </a:rPr>
                <a:t>2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978028" y="2550316"/>
            <a:ext cx="1211682" cy="1211682"/>
            <a:chOff x="3173014" y="2956717"/>
            <a:chExt cx="944566" cy="944566"/>
          </a:xfrm>
        </p:grpSpPr>
        <p:sp>
          <p:nvSpPr>
            <p:cNvPr id="26" name="Oval 25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atin typeface="HelveticaNeue-UltraLight" panose="02000206000000020004" pitchFamily="5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bg1">
                <a:lumMod val="85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>
                  <a:solidFill>
                    <a:schemeClr val="tx1"/>
                  </a:solidFill>
                  <a:latin typeface="Helvetica Neue" panose="02000403000000020004" pitchFamily="50" charset="0"/>
                  <a:cs typeface="Segoe UI" panose="020B0502040204020203" pitchFamily="34" charset="0"/>
                </a:rPr>
                <a:t>1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114818" y="2550316"/>
            <a:ext cx="1211682" cy="1211682"/>
            <a:chOff x="3173014" y="2956717"/>
            <a:chExt cx="944566" cy="944566"/>
          </a:xfrm>
        </p:grpSpPr>
        <p:sp>
          <p:nvSpPr>
            <p:cNvPr id="29" name="Oval 28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atin typeface="HelveticaNeue-UltraLight" panose="02000206000000020004" pitchFamily="50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>
                  <a:solidFill>
                    <a:schemeClr val="tx1"/>
                  </a:solidFill>
                  <a:latin typeface="Helvetica Neue" panose="02000403000000020004" pitchFamily="50" charset="0"/>
                  <a:cs typeface="Segoe UI" panose="020B0502040204020203" pitchFamily="34" charset="0"/>
                </a:rPr>
                <a:t>3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0183213" y="2550316"/>
            <a:ext cx="1211682" cy="1211682"/>
            <a:chOff x="3173014" y="2956717"/>
            <a:chExt cx="944566" cy="944566"/>
          </a:xfrm>
        </p:grpSpPr>
        <p:sp>
          <p:nvSpPr>
            <p:cNvPr id="32" name="Oval 31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atin typeface="HelveticaNeue-UltraLight" panose="02000206000000020004" pitchFamily="50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>
                  <a:solidFill>
                    <a:schemeClr val="tx1"/>
                  </a:solidFill>
                  <a:latin typeface="Helvetica Neue" panose="02000403000000020004" pitchFamily="50" charset="0"/>
                  <a:cs typeface="Segoe UI" panose="020B0502040204020203" pitchFamily="34" charset="0"/>
                </a:rPr>
                <a:t>4</a:t>
              </a: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3326191" y="4023487"/>
            <a:ext cx="2774674" cy="830997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/>
            <a:r>
              <a:rPr lang="zh-TW" altLang="en-US" sz="2400" b="1" dirty="0">
                <a:latin typeface="Microsoft JhengHei" charset="-120"/>
                <a:ea typeface="Microsoft JhengHei" charset="-120"/>
                <a:cs typeface="Microsoft JhengHei" charset="-120"/>
              </a:rPr>
              <a:t>根據社群追蹤</a:t>
            </a:r>
            <a:br>
              <a:rPr lang="en-US" altLang="zh-TW" sz="2400" b="1" dirty="0">
                <a:latin typeface="Microsoft JhengHei" charset="-120"/>
                <a:ea typeface="Microsoft JhengHei" charset="-120"/>
                <a:cs typeface="Microsoft JhengHei" charset="-120"/>
              </a:rPr>
            </a:br>
            <a:r>
              <a:rPr lang="zh-TW" altLang="en-US" sz="2400" b="1" dirty="0">
                <a:latin typeface="Microsoft JhengHei" charset="-120"/>
                <a:ea typeface="Microsoft JhengHei" charset="-120"/>
                <a:cs typeface="Microsoft JhengHei" charset="-120"/>
              </a:rPr>
              <a:t>風格搭配多種組合</a:t>
            </a:r>
            <a:endParaRPr lang="fr-FR" sz="2400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660724" y="4023487"/>
            <a:ext cx="2119871" cy="461665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/>
            <a:r>
              <a:rPr lang="zh-TW" altLang="en-US" sz="2400" b="1" dirty="0">
                <a:latin typeface="Microsoft JhengHei" charset="-120"/>
                <a:ea typeface="Microsoft JhengHei" charset="-120"/>
                <a:cs typeface="Microsoft JhengHei" charset="-120"/>
              </a:rPr>
              <a:t>智慧</a:t>
            </a:r>
            <a:r>
              <a:rPr lang="zh-Hant" altLang="en-US" sz="2400" b="1" dirty="0">
                <a:latin typeface="Microsoft JhengHei" charset="-120"/>
                <a:ea typeface="Microsoft JhengHei" charset="-120"/>
                <a:cs typeface="Microsoft JhengHei" charset="-120"/>
              </a:rPr>
              <a:t>倉儲</a:t>
            </a:r>
            <a:r>
              <a:rPr lang="zh-TW" altLang="en-US" sz="2400" b="1" dirty="0">
                <a:latin typeface="Microsoft JhengHei" charset="-120"/>
                <a:ea typeface="Microsoft JhengHei" charset="-120"/>
                <a:cs typeface="Microsoft JhengHei" charset="-120"/>
              </a:rPr>
              <a:t>系統</a:t>
            </a:r>
            <a:endParaRPr lang="fr-FR" sz="2400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579144" y="4023487"/>
            <a:ext cx="2419819" cy="461665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/>
            <a:r>
              <a:rPr lang="zh-TW" altLang="en-US" sz="2400" b="1" dirty="0">
                <a:latin typeface="Microsoft JhengHei" charset="-120"/>
                <a:ea typeface="Microsoft JhengHei" charset="-120"/>
                <a:cs typeface="Microsoft JhengHei" charset="-120"/>
              </a:rPr>
              <a:t>結帳後記錄喜好</a:t>
            </a:r>
            <a:endParaRPr lang="fr-FR" sz="2400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cxnSp>
        <p:nvCxnSpPr>
          <p:cNvPr id="14" name="Straight Connector 13"/>
          <p:cNvCxnSpPr>
            <a:stCxn id="27" idx="6"/>
            <a:endCxn id="23" idx="2"/>
          </p:cNvCxnSpPr>
          <p:nvPr/>
        </p:nvCxnSpPr>
        <p:spPr>
          <a:xfrm>
            <a:off x="2189710" y="3156157"/>
            <a:ext cx="1856713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5244871" y="3156157"/>
            <a:ext cx="1856713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8339735" y="3156157"/>
            <a:ext cx="1856713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fr-FR" dirty="0">
                <a:latin typeface="Hiragino Sans W2" panose="020B0300000000000000" pitchFamily="34" charset="-128"/>
                <a:ea typeface="Hiragino Sans W2" panose="020B0300000000000000" pitchFamily="34" charset="-128"/>
                <a:cs typeface="Segoe UI Light" panose="020B0502040204020203" pitchFamily="34" charset="0"/>
              </a:rPr>
              <a:t>User</a:t>
            </a:r>
            <a:r>
              <a:rPr lang="fr-FR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Segoe UI Light" panose="020B0502040204020203" pitchFamily="34" charset="0"/>
              </a:rPr>
              <a:t>flow</a:t>
            </a:r>
          </a:p>
        </p:txBody>
      </p:sp>
    </p:spTree>
    <p:extLst>
      <p:ext uri="{BB962C8B-B14F-4D97-AF65-F5344CB8AC3E}">
        <p14:creationId xmlns:p14="http://schemas.microsoft.com/office/powerpoint/2010/main" val="1681424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90933" y="2405611"/>
            <a:ext cx="2220686" cy="22206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Neue-UltraLight" panose="02000206000000020004" pitchFamily="50"/>
            </a:endParaRPr>
          </a:p>
        </p:txBody>
      </p:sp>
      <p:sp>
        <p:nvSpPr>
          <p:cNvPr id="6" name="Oval 5"/>
          <p:cNvSpPr/>
          <p:nvPr/>
        </p:nvSpPr>
        <p:spPr>
          <a:xfrm>
            <a:off x="3518372" y="2355170"/>
            <a:ext cx="2220686" cy="22206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Neue-UltraLight" panose="02000206000000020004" pitchFamily="50"/>
            </a:endParaRPr>
          </a:p>
        </p:txBody>
      </p:sp>
      <p:sp>
        <p:nvSpPr>
          <p:cNvPr id="7" name="Oval 6"/>
          <p:cNvSpPr/>
          <p:nvPr/>
        </p:nvSpPr>
        <p:spPr>
          <a:xfrm>
            <a:off x="6345804" y="2355170"/>
            <a:ext cx="2220686" cy="22206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Neue-UltraLight" panose="02000206000000020004" pitchFamily="5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698624" y="4879623"/>
            <a:ext cx="2379558" cy="6463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Face Recognition </a:t>
            </a:r>
            <a:br>
              <a:rPr lang="en-US" sz="20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</a:br>
            <a:r>
              <a:rPr lang="en-US" sz="20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for members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3543658" y="4741124"/>
            <a:ext cx="2387242" cy="92333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Instagram-based recommendation system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6250894" y="4741124"/>
            <a:ext cx="2689906" cy="92333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Fine-tune</a:t>
            </a:r>
            <a:r>
              <a:rPr lang="zh-Hant" altLang="en-US" sz="20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 </a:t>
            </a:r>
            <a:br>
              <a:rPr lang="en-US" altLang="zh-Hant" sz="20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</a:br>
            <a:r>
              <a:rPr lang="en-US" sz="20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prediction based on </a:t>
            </a:r>
            <a:br>
              <a:rPr lang="en-US" sz="20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</a:br>
            <a:r>
              <a:rPr lang="en-US" sz="20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feedbacks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5411106" cy="1311128"/>
          </a:xfrm>
        </p:spPr>
        <p:txBody>
          <a:bodyPr/>
          <a:lstStyle/>
          <a:p>
            <a:r>
              <a:rPr lang="en-US" dirty="0">
                <a:latin typeface="Hiragino Sans W2" panose="020B0300000000000000" pitchFamily="34" charset="-128"/>
                <a:ea typeface="Hiragino Sans W2" panose="020B0300000000000000" pitchFamily="34" charset="-128"/>
                <a:cs typeface="Segoe UI Light" panose="020B0502040204020203" pitchFamily="34" charset="0"/>
              </a:rPr>
              <a:t>Awesome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Segoe UI Light" panose="020B0502040204020203" pitchFamily="34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Segoe UI Light" panose="020B0502040204020203" pitchFamily="34" charset="0"/>
              </a:rPr>
              <a:t>features</a:t>
            </a:r>
          </a:p>
        </p:txBody>
      </p:sp>
      <p:grpSp>
        <p:nvGrpSpPr>
          <p:cNvPr id="19" name="Group 2123"/>
          <p:cNvGrpSpPr/>
          <p:nvPr/>
        </p:nvGrpSpPr>
        <p:grpSpPr>
          <a:xfrm>
            <a:off x="1211888" y="2923672"/>
            <a:ext cx="1187033" cy="1184564"/>
            <a:chOff x="5208661" y="9313874"/>
            <a:chExt cx="765181" cy="763588"/>
          </a:xfrm>
          <a:solidFill>
            <a:schemeClr val="accent1"/>
          </a:solidFill>
        </p:grpSpPr>
        <p:sp>
          <p:nvSpPr>
            <p:cNvPr id="20" name="Freeform 1118"/>
            <p:cNvSpPr>
              <a:spLocks noEditPoints="1"/>
            </p:cNvSpPr>
            <p:nvPr/>
          </p:nvSpPr>
          <p:spPr bwMode="auto">
            <a:xfrm>
              <a:off x="5208661" y="9313874"/>
              <a:ext cx="765181" cy="763588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  <p:sp>
          <p:nvSpPr>
            <p:cNvPr id="21" name="Freeform 1119"/>
            <p:cNvSpPr>
              <a:spLocks/>
            </p:cNvSpPr>
            <p:nvPr/>
          </p:nvSpPr>
          <p:spPr bwMode="auto">
            <a:xfrm>
              <a:off x="5384875" y="9769487"/>
              <a:ext cx="414341" cy="155575"/>
            </a:xfrm>
            <a:custGeom>
              <a:avLst/>
              <a:gdLst>
                <a:gd name="T0" fmla="*/ 65 w 130"/>
                <a:gd name="T1" fmla="*/ 49 h 49"/>
                <a:gd name="T2" fmla="*/ 1 w 130"/>
                <a:gd name="T3" fmla="*/ 7 h 49"/>
                <a:gd name="T4" fmla="*/ 3 w 130"/>
                <a:gd name="T5" fmla="*/ 1 h 49"/>
                <a:gd name="T6" fmla="*/ 9 w 130"/>
                <a:gd name="T7" fmla="*/ 3 h 49"/>
                <a:gd name="T8" fmla="*/ 65 w 130"/>
                <a:gd name="T9" fmla="*/ 41 h 49"/>
                <a:gd name="T10" fmla="*/ 121 w 130"/>
                <a:gd name="T11" fmla="*/ 3 h 49"/>
                <a:gd name="T12" fmla="*/ 127 w 130"/>
                <a:gd name="T13" fmla="*/ 1 h 49"/>
                <a:gd name="T14" fmla="*/ 129 w 130"/>
                <a:gd name="T15" fmla="*/ 7 h 49"/>
                <a:gd name="T16" fmla="*/ 65 w 130"/>
                <a:gd name="T1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49">
                  <a:moveTo>
                    <a:pt x="65" y="49"/>
                  </a:moveTo>
                  <a:cubicBezTo>
                    <a:pt x="38" y="49"/>
                    <a:pt x="14" y="33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8" y="1"/>
                    <a:pt x="9" y="3"/>
                  </a:cubicBezTo>
                  <a:cubicBezTo>
                    <a:pt x="20" y="27"/>
                    <a:pt x="41" y="41"/>
                    <a:pt x="65" y="41"/>
                  </a:cubicBezTo>
                  <a:cubicBezTo>
                    <a:pt x="89" y="41"/>
                    <a:pt x="110" y="27"/>
                    <a:pt x="121" y="3"/>
                  </a:cubicBezTo>
                  <a:cubicBezTo>
                    <a:pt x="122" y="1"/>
                    <a:pt x="125" y="0"/>
                    <a:pt x="127" y="1"/>
                  </a:cubicBezTo>
                  <a:cubicBezTo>
                    <a:pt x="129" y="2"/>
                    <a:pt x="130" y="5"/>
                    <a:pt x="129" y="7"/>
                  </a:cubicBezTo>
                  <a:cubicBezTo>
                    <a:pt x="116" y="33"/>
                    <a:pt x="92" y="49"/>
                    <a:pt x="6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  <p:sp>
          <p:nvSpPr>
            <p:cNvPr id="22" name="Freeform 1120"/>
            <p:cNvSpPr>
              <a:spLocks noEditPoints="1"/>
            </p:cNvSpPr>
            <p:nvPr/>
          </p:nvSpPr>
          <p:spPr bwMode="auto">
            <a:xfrm>
              <a:off x="5426150" y="9582162"/>
              <a:ext cx="76201" cy="76200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8 h 24"/>
                <a:gd name="T12" fmla="*/ 8 w 24"/>
                <a:gd name="T13" fmla="*/ 12 h 24"/>
                <a:gd name="T14" fmla="*/ 12 w 24"/>
                <a:gd name="T15" fmla="*/ 16 h 24"/>
                <a:gd name="T16" fmla="*/ 16 w 24"/>
                <a:gd name="T17" fmla="*/ 12 h 24"/>
                <a:gd name="T18" fmla="*/ 12 w 24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"/>
                    <a:pt x="10" y="16"/>
                    <a:pt x="12" y="16"/>
                  </a:cubicBezTo>
                  <a:cubicBezTo>
                    <a:pt x="14" y="16"/>
                    <a:pt x="16" y="14"/>
                    <a:pt x="16" y="12"/>
                  </a:cubicBezTo>
                  <a:cubicBezTo>
                    <a:pt x="16" y="10"/>
                    <a:pt x="14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  <p:sp>
          <p:nvSpPr>
            <p:cNvPr id="23" name="Freeform 1121"/>
            <p:cNvSpPr>
              <a:spLocks noEditPoints="1"/>
            </p:cNvSpPr>
            <p:nvPr/>
          </p:nvSpPr>
          <p:spPr bwMode="auto">
            <a:xfrm>
              <a:off x="5680152" y="9582162"/>
              <a:ext cx="77788" cy="76200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8 h 24"/>
                <a:gd name="T12" fmla="*/ 8 w 24"/>
                <a:gd name="T13" fmla="*/ 12 h 24"/>
                <a:gd name="T14" fmla="*/ 12 w 24"/>
                <a:gd name="T15" fmla="*/ 16 h 24"/>
                <a:gd name="T16" fmla="*/ 16 w 24"/>
                <a:gd name="T17" fmla="*/ 12 h 24"/>
                <a:gd name="T18" fmla="*/ 12 w 24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"/>
                    <a:pt x="10" y="16"/>
                    <a:pt x="12" y="16"/>
                  </a:cubicBezTo>
                  <a:cubicBezTo>
                    <a:pt x="14" y="16"/>
                    <a:pt x="16" y="14"/>
                    <a:pt x="16" y="12"/>
                  </a:cubicBezTo>
                  <a:cubicBezTo>
                    <a:pt x="16" y="10"/>
                    <a:pt x="14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</p:grpSp>
      <p:grpSp>
        <p:nvGrpSpPr>
          <p:cNvPr id="25" name="Group 2316"/>
          <p:cNvGrpSpPr/>
          <p:nvPr/>
        </p:nvGrpSpPr>
        <p:grpSpPr>
          <a:xfrm>
            <a:off x="6967050" y="2923672"/>
            <a:ext cx="978194" cy="1175786"/>
            <a:chOff x="6448428" y="1028700"/>
            <a:chExt cx="636588" cy="765175"/>
          </a:xfrm>
          <a:solidFill>
            <a:schemeClr val="accent1"/>
          </a:solidFill>
        </p:grpSpPr>
        <p:sp>
          <p:nvSpPr>
            <p:cNvPr id="26" name="Freeform 828"/>
            <p:cNvSpPr>
              <a:spLocks/>
            </p:cNvSpPr>
            <p:nvPr/>
          </p:nvSpPr>
          <p:spPr bwMode="auto">
            <a:xfrm>
              <a:off x="6778628" y="1028700"/>
              <a:ext cx="157163" cy="219075"/>
            </a:xfrm>
            <a:custGeom>
              <a:avLst/>
              <a:gdLst>
                <a:gd name="T0" fmla="*/ 28 w 49"/>
                <a:gd name="T1" fmla="*/ 69 h 69"/>
                <a:gd name="T2" fmla="*/ 25 w 49"/>
                <a:gd name="T3" fmla="*/ 67 h 69"/>
                <a:gd name="T4" fmla="*/ 1 w 49"/>
                <a:gd name="T5" fmla="*/ 30 h 69"/>
                <a:gd name="T6" fmla="*/ 0 w 49"/>
                <a:gd name="T7" fmla="*/ 27 h 69"/>
                <a:gd name="T8" fmla="*/ 2 w 49"/>
                <a:gd name="T9" fmla="*/ 25 h 69"/>
                <a:gd name="T10" fmla="*/ 42 w 49"/>
                <a:gd name="T11" fmla="*/ 2 h 69"/>
                <a:gd name="T12" fmla="*/ 47 w 49"/>
                <a:gd name="T13" fmla="*/ 3 h 69"/>
                <a:gd name="T14" fmla="*/ 46 w 49"/>
                <a:gd name="T15" fmla="*/ 8 h 69"/>
                <a:gd name="T16" fmla="*/ 10 w 49"/>
                <a:gd name="T17" fmla="*/ 29 h 69"/>
                <a:gd name="T18" fmla="*/ 31 w 49"/>
                <a:gd name="T19" fmla="*/ 63 h 69"/>
                <a:gd name="T20" fmla="*/ 30 w 49"/>
                <a:gd name="T21" fmla="*/ 68 h 69"/>
                <a:gd name="T22" fmla="*/ 28 w 49"/>
                <a:gd name="T2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69">
                  <a:moveTo>
                    <a:pt x="28" y="69"/>
                  </a:moveTo>
                  <a:cubicBezTo>
                    <a:pt x="27" y="69"/>
                    <a:pt x="25" y="68"/>
                    <a:pt x="25" y="67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29"/>
                    <a:pt x="0" y="28"/>
                    <a:pt x="0" y="27"/>
                  </a:cubicBezTo>
                  <a:cubicBezTo>
                    <a:pt x="0" y="26"/>
                    <a:pt x="1" y="25"/>
                    <a:pt x="2" y="25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4" y="0"/>
                    <a:pt x="46" y="1"/>
                    <a:pt x="47" y="3"/>
                  </a:cubicBezTo>
                  <a:cubicBezTo>
                    <a:pt x="49" y="5"/>
                    <a:pt x="48" y="7"/>
                    <a:pt x="46" y="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31" y="63"/>
                    <a:pt x="31" y="63"/>
                    <a:pt x="31" y="63"/>
                  </a:cubicBezTo>
                  <a:cubicBezTo>
                    <a:pt x="33" y="65"/>
                    <a:pt x="32" y="67"/>
                    <a:pt x="30" y="68"/>
                  </a:cubicBezTo>
                  <a:cubicBezTo>
                    <a:pt x="30" y="69"/>
                    <a:pt x="29" y="69"/>
                    <a:pt x="28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  <p:sp>
          <p:nvSpPr>
            <p:cNvPr id="27" name="Freeform 829"/>
            <p:cNvSpPr>
              <a:spLocks/>
            </p:cNvSpPr>
            <p:nvPr/>
          </p:nvSpPr>
          <p:spPr bwMode="auto">
            <a:xfrm>
              <a:off x="6804028" y="1108075"/>
              <a:ext cx="280988" cy="609600"/>
            </a:xfrm>
            <a:custGeom>
              <a:avLst/>
              <a:gdLst>
                <a:gd name="T0" fmla="*/ 19 w 88"/>
                <a:gd name="T1" fmla="*/ 192 h 192"/>
                <a:gd name="T2" fmla="*/ 15 w 88"/>
                <a:gd name="T3" fmla="*/ 189 h 192"/>
                <a:gd name="T4" fmla="*/ 17 w 88"/>
                <a:gd name="T5" fmla="*/ 184 h 192"/>
                <a:gd name="T6" fmla="*/ 80 w 88"/>
                <a:gd name="T7" fmla="*/ 96 h 192"/>
                <a:gd name="T8" fmla="*/ 4 w 88"/>
                <a:gd name="T9" fmla="*/ 8 h 192"/>
                <a:gd name="T10" fmla="*/ 0 w 88"/>
                <a:gd name="T11" fmla="*/ 4 h 192"/>
                <a:gd name="T12" fmla="*/ 4 w 88"/>
                <a:gd name="T13" fmla="*/ 0 h 192"/>
                <a:gd name="T14" fmla="*/ 88 w 88"/>
                <a:gd name="T15" fmla="*/ 96 h 192"/>
                <a:gd name="T16" fmla="*/ 20 w 88"/>
                <a:gd name="T17" fmla="*/ 192 h 192"/>
                <a:gd name="T18" fmla="*/ 19 w 88"/>
                <a:gd name="T1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192">
                  <a:moveTo>
                    <a:pt x="19" y="192"/>
                  </a:moveTo>
                  <a:cubicBezTo>
                    <a:pt x="17" y="192"/>
                    <a:pt x="15" y="191"/>
                    <a:pt x="15" y="189"/>
                  </a:cubicBezTo>
                  <a:cubicBezTo>
                    <a:pt x="14" y="187"/>
                    <a:pt x="15" y="185"/>
                    <a:pt x="17" y="184"/>
                  </a:cubicBezTo>
                  <a:cubicBezTo>
                    <a:pt x="54" y="173"/>
                    <a:pt x="80" y="136"/>
                    <a:pt x="80" y="96"/>
                  </a:cubicBezTo>
                  <a:cubicBezTo>
                    <a:pt x="80" y="50"/>
                    <a:pt x="49" y="14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53" y="6"/>
                    <a:pt x="88" y="46"/>
                    <a:pt x="88" y="96"/>
                  </a:cubicBezTo>
                  <a:cubicBezTo>
                    <a:pt x="88" y="140"/>
                    <a:pt x="60" y="179"/>
                    <a:pt x="20" y="192"/>
                  </a:cubicBezTo>
                  <a:cubicBezTo>
                    <a:pt x="19" y="192"/>
                    <a:pt x="19" y="192"/>
                    <a:pt x="19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  <p:sp>
          <p:nvSpPr>
            <p:cNvPr id="28" name="Freeform 830"/>
            <p:cNvSpPr>
              <a:spLocks/>
            </p:cNvSpPr>
            <p:nvPr/>
          </p:nvSpPr>
          <p:spPr bwMode="auto">
            <a:xfrm>
              <a:off x="6597653" y="1574800"/>
              <a:ext cx="155575" cy="219075"/>
            </a:xfrm>
            <a:custGeom>
              <a:avLst/>
              <a:gdLst>
                <a:gd name="T0" fmla="*/ 5 w 49"/>
                <a:gd name="T1" fmla="*/ 69 h 69"/>
                <a:gd name="T2" fmla="*/ 2 w 49"/>
                <a:gd name="T3" fmla="*/ 67 h 69"/>
                <a:gd name="T4" fmla="*/ 3 w 49"/>
                <a:gd name="T5" fmla="*/ 62 h 69"/>
                <a:gd name="T6" fmla="*/ 39 w 49"/>
                <a:gd name="T7" fmla="*/ 41 h 69"/>
                <a:gd name="T8" fmla="*/ 18 w 49"/>
                <a:gd name="T9" fmla="*/ 7 h 69"/>
                <a:gd name="T10" fmla="*/ 19 w 49"/>
                <a:gd name="T11" fmla="*/ 2 h 69"/>
                <a:gd name="T12" fmla="*/ 24 w 49"/>
                <a:gd name="T13" fmla="*/ 3 h 69"/>
                <a:gd name="T14" fmla="*/ 48 w 49"/>
                <a:gd name="T15" fmla="*/ 40 h 69"/>
                <a:gd name="T16" fmla="*/ 49 w 49"/>
                <a:gd name="T17" fmla="*/ 43 h 69"/>
                <a:gd name="T18" fmla="*/ 47 w 49"/>
                <a:gd name="T19" fmla="*/ 45 h 69"/>
                <a:gd name="T20" fmla="*/ 7 w 49"/>
                <a:gd name="T21" fmla="*/ 68 h 69"/>
                <a:gd name="T22" fmla="*/ 5 w 49"/>
                <a:gd name="T2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69">
                  <a:moveTo>
                    <a:pt x="5" y="69"/>
                  </a:moveTo>
                  <a:cubicBezTo>
                    <a:pt x="4" y="69"/>
                    <a:pt x="2" y="68"/>
                    <a:pt x="2" y="67"/>
                  </a:cubicBezTo>
                  <a:cubicBezTo>
                    <a:pt x="0" y="65"/>
                    <a:pt x="1" y="63"/>
                    <a:pt x="3" y="6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6" y="5"/>
                    <a:pt x="17" y="3"/>
                    <a:pt x="19" y="2"/>
                  </a:cubicBezTo>
                  <a:cubicBezTo>
                    <a:pt x="21" y="0"/>
                    <a:pt x="23" y="1"/>
                    <a:pt x="24" y="3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9" y="41"/>
                    <a:pt x="49" y="42"/>
                    <a:pt x="49" y="43"/>
                  </a:cubicBezTo>
                  <a:cubicBezTo>
                    <a:pt x="49" y="44"/>
                    <a:pt x="48" y="45"/>
                    <a:pt x="47" y="45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6" y="69"/>
                    <a:pt x="6" y="69"/>
                    <a:pt x="5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  <p:sp>
          <p:nvSpPr>
            <p:cNvPr id="29" name="Freeform 831"/>
            <p:cNvSpPr>
              <a:spLocks/>
            </p:cNvSpPr>
            <p:nvPr/>
          </p:nvSpPr>
          <p:spPr bwMode="auto">
            <a:xfrm>
              <a:off x="6448428" y="1108075"/>
              <a:ext cx="279400" cy="609600"/>
            </a:xfrm>
            <a:custGeom>
              <a:avLst/>
              <a:gdLst>
                <a:gd name="T0" fmla="*/ 84 w 88"/>
                <a:gd name="T1" fmla="*/ 192 h 192"/>
                <a:gd name="T2" fmla="*/ 84 w 88"/>
                <a:gd name="T3" fmla="*/ 192 h 192"/>
                <a:gd name="T4" fmla="*/ 0 w 88"/>
                <a:gd name="T5" fmla="*/ 96 h 192"/>
                <a:gd name="T6" fmla="*/ 68 w 88"/>
                <a:gd name="T7" fmla="*/ 0 h 192"/>
                <a:gd name="T8" fmla="*/ 73 w 88"/>
                <a:gd name="T9" fmla="*/ 3 h 192"/>
                <a:gd name="T10" fmla="*/ 71 w 88"/>
                <a:gd name="T11" fmla="*/ 8 h 192"/>
                <a:gd name="T12" fmla="*/ 8 w 88"/>
                <a:gd name="T13" fmla="*/ 96 h 192"/>
                <a:gd name="T14" fmla="*/ 84 w 88"/>
                <a:gd name="T15" fmla="*/ 184 h 192"/>
                <a:gd name="T16" fmla="*/ 88 w 88"/>
                <a:gd name="T17" fmla="*/ 188 h 192"/>
                <a:gd name="T18" fmla="*/ 84 w 88"/>
                <a:gd name="T1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192">
                  <a:moveTo>
                    <a:pt x="84" y="192"/>
                  </a:moveTo>
                  <a:cubicBezTo>
                    <a:pt x="84" y="192"/>
                    <a:pt x="84" y="192"/>
                    <a:pt x="84" y="192"/>
                  </a:cubicBezTo>
                  <a:cubicBezTo>
                    <a:pt x="35" y="186"/>
                    <a:pt x="0" y="146"/>
                    <a:pt x="0" y="96"/>
                  </a:cubicBezTo>
                  <a:cubicBezTo>
                    <a:pt x="0" y="52"/>
                    <a:pt x="28" y="13"/>
                    <a:pt x="68" y="0"/>
                  </a:cubicBezTo>
                  <a:cubicBezTo>
                    <a:pt x="70" y="0"/>
                    <a:pt x="73" y="1"/>
                    <a:pt x="73" y="3"/>
                  </a:cubicBezTo>
                  <a:cubicBezTo>
                    <a:pt x="74" y="5"/>
                    <a:pt x="73" y="7"/>
                    <a:pt x="71" y="8"/>
                  </a:cubicBezTo>
                  <a:cubicBezTo>
                    <a:pt x="34" y="19"/>
                    <a:pt x="8" y="56"/>
                    <a:pt x="8" y="96"/>
                  </a:cubicBezTo>
                  <a:cubicBezTo>
                    <a:pt x="8" y="142"/>
                    <a:pt x="39" y="178"/>
                    <a:pt x="84" y="184"/>
                  </a:cubicBezTo>
                  <a:cubicBezTo>
                    <a:pt x="87" y="184"/>
                    <a:pt x="88" y="186"/>
                    <a:pt x="88" y="188"/>
                  </a:cubicBezTo>
                  <a:cubicBezTo>
                    <a:pt x="88" y="191"/>
                    <a:pt x="86" y="192"/>
                    <a:pt x="84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</p:grpSp>
      <p:sp>
        <p:nvSpPr>
          <p:cNvPr id="37" name="Oval 6"/>
          <p:cNvSpPr/>
          <p:nvPr/>
        </p:nvSpPr>
        <p:spPr>
          <a:xfrm>
            <a:off x="9204388" y="2405611"/>
            <a:ext cx="2220686" cy="22206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Neue-UltraLight" panose="02000206000000020004" pitchFamily="50"/>
            </a:endParaRPr>
          </a:p>
        </p:txBody>
      </p:sp>
      <p:sp>
        <p:nvSpPr>
          <p:cNvPr id="38" name="TextBox 101"/>
          <p:cNvSpPr txBox="1"/>
          <p:nvPr/>
        </p:nvSpPr>
        <p:spPr>
          <a:xfrm>
            <a:off x="9085162" y="4791565"/>
            <a:ext cx="2459138" cy="92333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Smarter product management system</a:t>
            </a:r>
          </a:p>
        </p:txBody>
      </p:sp>
      <p:grpSp>
        <p:nvGrpSpPr>
          <p:cNvPr id="44" name="Group 817"/>
          <p:cNvGrpSpPr/>
          <p:nvPr/>
        </p:nvGrpSpPr>
        <p:grpSpPr>
          <a:xfrm>
            <a:off x="9731687" y="3036667"/>
            <a:ext cx="998933" cy="996860"/>
            <a:chOff x="3944289" y="5257806"/>
            <a:chExt cx="765176" cy="763588"/>
          </a:xfrm>
          <a:solidFill>
            <a:schemeClr val="accent1"/>
          </a:solidFill>
        </p:grpSpPr>
        <p:sp>
          <p:nvSpPr>
            <p:cNvPr id="45" name="Freeform 1171"/>
            <p:cNvSpPr>
              <a:spLocks/>
            </p:cNvSpPr>
            <p:nvPr/>
          </p:nvSpPr>
          <p:spPr bwMode="auto">
            <a:xfrm>
              <a:off x="4171302" y="5486406"/>
              <a:ext cx="538163" cy="357188"/>
            </a:xfrm>
            <a:custGeom>
              <a:avLst/>
              <a:gdLst>
                <a:gd name="T0" fmla="*/ 134 w 169"/>
                <a:gd name="T1" fmla="*/ 112 h 112"/>
                <a:gd name="T2" fmla="*/ 33 w 169"/>
                <a:gd name="T3" fmla="*/ 112 h 112"/>
                <a:gd name="T4" fmla="*/ 29 w 169"/>
                <a:gd name="T5" fmla="*/ 108 h 112"/>
                <a:gd name="T6" fmla="*/ 33 w 169"/>
                <a:gd name="T7" fmla="*/ 104 h 112"/>
                <a:gd name="T8" fmla="*/ 131 w 169"/>
                <a:gd name="T9" fmla="*/ 104 h 112"/>
                <a:gd name="T10" fmla="*/ 160 w 169"/>
                <a:gd name="T11" fmla="*/ 8 h 112"/>
                <a:gd name="T12" fmla="*/ 4 w 169"/>
                <a:gd name="T13" fmla="*/ 8 h 112"/>
                <a:gd name="T14" fmla="*/ 0 w 169"/>
                <a:gd name="T15" fmla="*/ 4 h 112"/>
                <a:gd name="T16" fmla="*/ 4 w 169"/>
                <a:gd name="T17" fmla="*/ 0 h 112"/>
                <a:gd name="T18" fmla="*/ 165 w 169"/>
                <a:gd name="T19" fmla="*/ 0 h 112"/>
                <a:gd name="T20" fmla="*/ 168 w 169"/>
                <a:gd name="T21" fmla="*/ 2 h 112"/>
                <a:gd name="T22" fmla="*/ 169 w 169"/>
                <a:gd name="T23" fmla="*/ 5 h 112"/>
                <a:gd name="T24" fmla="*/ 138 w 169"/>
                <a:gd name="T25" fmla="*/ 109 h 112"/>
                <a:gd name="T26" fmla="*/ 134 w 169"/>
                <a:gd name="T27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12">
                  <a:moveTo>
                    <a:pt x="134" y="112"/>
                  </a:moveTo>
                  <a:cubicBezTo>
                    <a:pt x="33" y="112"/>
                    <a:pt x="33" y="112"/>
                    <a:pt x="33" y="112"/>
                  </a:cubicBezTo>
                  <a:cubicBezTo>
                    <a:pt x="31" y="112"/>
                    <a:pt x="29" y="110"/>
                    <a:pt x="29" y="108"/>
                  </a:cubicBezTo>
                  <a:cubicBezTo>
                    <a:pt x="29" y="106"/>
                    <a:pt x="31" y="104"/>
                    <a:pt x="33" y="104"/>
                  </a:cubicBezTo>
                  <a:cubicBezTo>
                    <a:pt x="131" y="104"/>
                    <a:pt x="131" y="104"/>
                    <a:pt x="131" y="104"/>
                  </a:cubicBezTo>
                  <a:cubicBezTo>
                    <a:pt x="160" y="8"/>
                    <a:pt x="160" y="8"/>
                    <a:pt x="16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65" y="0"/>
                    <a:pt x="165" y="0"/>
                    <a:pt x="165" y="0"/>
                  </a:cubicBezTo>
                  <a:cubicBezTo>
                    <a:pt x="166" y="0"/>
                    <a:pt x="167" y="1"/>
                    <a:pt x="168" y="2"/>
                  </a:cubicBezTo>
                  <a:cubicBezTo>
                    <a:pt x="169" y="3"/>
                    <a:pt x="169" y="4"/>
                    <a:pt x="169" y="5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1"/>
                    <a:pt x="136" y="112"/>
                    <a:pt x="134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  <p:sp>
          <p:nvSpPr>
            <p:cNvPr id="46" name="Freeform 1172"/>
            <p:cNvSpPr>
              <a:spLocks noEditPoints="1"/>
            </p:cNvSpPr>
            <p:nvPr/>
          </p:nvSpPr>
          <p:spPr bwMode="auto">
            <a:xfrm>
              <a:off x="4263377" y="5894394"/>
              <a:ext cx="127000" cy="127000"/>
            </a:xfrm>
            <a:custGeom>
              <a:avLst/>
              <a:gdLst>
                <a:gd name="T0" fmla="*/ 20 w 40"/>
                <a:gd name="T1" fmla="*/ 40 h 40"/>
                <a:gd name="T2" fmla="*/ 0 w 40"/>
                <a:gd name="T3" fmla="*/ 20 h 40"/>
                <a:gd name="T4" fmla="*/ 20 w 40"/>
                <a:gd name="T5" fmla="*/ 0 h 40"/>
                <a:gd name="T6" fmla="*/ 40 w 40"/>
                <a:gd name="T7" fmla="*/ 20 h 40"/>
                <a:gd name="T8" fmla="*/ 20 w 40"/>
                <a:gd name="T9" fmla="*/ 40 h 40"/>
                <a:gd name="T10" fmla="*/ 20 w 40"/>
                <a:gd name="T11" fmla="*/ 8 h 40"/>
                <a:gd name="T12" fmla="*/ 8 w 40"/>
                <a:gd name="T13" fmla="*/ 20 h 40"/>
                <a:gd name="T14" fmla="*/ 20 w 40"/>
                <a:gd name="T15" fmla="*/ 32 h 40"/>
                <a:gd name="T16" fmla="*/ 32 w 40"/>
                <a:gd name="T17" fmla="*/ 20 h 40"/>
                <a:gd name="T18" fmla="*/ 20 w 40"/>
                <a:gd name="T1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27"/>
                    <a:pt x="13" y="32"/>
                    <a:pt x="20" y="32"/>
                  </a:cubicBezTo>
                  <a:cubicBezTo>
                    <a:pt x="27" y="32"/>
                    <a:pt x="32" y="27"/>
                    <a:pt x="32" y="20"/>
                  </a:cubicBezTo>
                  <a:cubicBezTo>
                    <a:pt x="32" y="13"/>
                    <a:pt x="27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  <p:sp>
          <p:nvSpPr>
            <p:cNvPr id="47" name="Freeform 1173"/>
            <p:cNvSpPr>
              <a:spLocks noEditPoints="1"/>
            </p:cNvSpPr>
            <p:nvPr/>
          </p:nvSpPr>
          <p:spPr bwMode="auto">
            <a:xfrm>
              <a:off x="4479277" y="5894394"/>
              <a:ext cx="128588" cy="127000"/>
            </a:xfrm>
            <a:custGeom>
              <a:avLst/>
              <a:gdLst>
                <a:gd name="T0" fmla="*/ 20 w 40"/>
                <a:gd name="T1" fmla="*/ 40 h 40"/>
                <a:gd name="T2" fmla="*/ 0 w 40"/>
                <a:gd name="T3" fmla="*/ 20 h 40"/>
                <a:gd name="T4" fmla="*/ 20 w 40"/>
                <a:gd name="T5" fmla="*/ 0 h 40"/>
                <a:gd name="T6" fmla="*/ 40 w 40"/>
                <a:gd name="T7" fmla="*/ 20 h 40"/>
                <a:gd name="T8" fmla="*/ 20 w 40"/>
                <a:gd name="T9" fmla="*/ 40 h 40"/>
                <a:gd name="T10" fmla="*/ 20 w 40"/>
                <a:gd name="T11" fmla="*/ 8 h 40"/>
                <a:gd name="T12" fmla="*/ 8 w 40"/>
                <a:gd name="T13" fmla="*/ 20 h 40"/>
                <a:gd name="T14" fmla="*/ 20 w 40"/>
                <a:gd name="T15" fmla="*/ 32 h 40"/>
                <a:gd name="T16" fmla="*/ 32 w 40"/>
                <a:gd name="T17" fmla="*/ 20 h 40"/>
                <a:gd name="T18" fmla="*/ 20 w 40"/>
                <a:gd name="T1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27"/>
                    <a:pt x="13" y="32"/>
                    <a:pt x="20" y="32"/>
                  </a:cubicBezTo>
                  <a:cubicBezTo>
                    <a:pt x="27" y="32"/>
                    <a:pt x="32" y="27"/>
                    <a:pt x="32" y="20"/>
                  </a:cubicBezTo>
                  <a:cubicBezTo>
                    <a:pt x="32" y="13"/>
                    <a:pt x="27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  <p:sp>
          <p:nvSpPr>
            <p:cNvPr id="48" name="Freeform 1174"/>
            <p:cNvSpPr>
              <a:spLocks/>
            </p:cNvSpPr>
            <p:nvPr/>
          </p:nvSpPr>
          <p:spPr bwMode="auto">
            <a:xfrm>
              <a:off x="3944289" y="5257806"/>
              <a:ext cx="347663" cy="585788"/>
            </a:xfrm>
            <a:custGeom>
              <a:avLst/>
              <a:gdLst>
                <a:gd name="T0" fmla="*/ 104 w 109"/>
                <a:gd name="T1" fmla="*/ 184 h 184"/>
                <a:gd name="T2" fmla="*/ 100 w 109"/>
                <a:gd name="T3" fmla="*/ 181 h 184"/>
                <a:gd name="T4" fmla="*/ 53 w 109"/>
                <a:gd name="T5" fmla="*/ 13 h 184"/>
                <a:gd name="T6" fmla="*/ 47 w 109"/>
                <a:gd name="T7" fmla="*/ 8 h 184"/>
                <a:gd name="T8" fmla="*/ 4 w 109"/>
                <a:gd name="T9" fmla="*/ 8 h 184"/>
                <a:gd name="T10" fmla="*/ 0 w 109"/>
                <a:gd name="T11" fmla="*/ 4 h 184"/>
                <a:gd name="T12" fmla="*/ 4 w 109"/>
                <a:gd name="T13" fmla="*/ 0 h 184"/>
                <a:gd name="T14" fmla="*/ 47 w 109"/>
                <a:gd name="T15" fmla="*/ 0 h 184"/>
                <a:gd name="T16" fmla="*/ 61 w 109"/>
                <a:gd name="T17" fmla="*/ 11 h 184"/>
                <a:gd name="T18" fmla="*/ 108 w 109"/>
                <a:gd name="T19" fmla="*/ 179 h 184"/>
                <a:gd name="T20" fmla="*/ 105 w 109"/>
                <a:gd name="T21" fmla="*/ 184 h 184"/>
                <a:gd name="T22" fmla="*/ 104 w 109"/>
                <a:gd name="T23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184">
                  <a:moveTo>
                    <a:pt x="104" y="184"/>
                  </a:moveTo>
                  <a:cubicBezTo>
                    <a:pt x="102" y="184"/>
                    <a:pt x="101" y="183"/>
                    <a:pt x="100" y="181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2" y="10"/>
                    <a:pt x="49" y="8"/>
                    <a:pt x="47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9" y="5"/>
                    <a:pt x="61" y="11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81"/>
                    <a:pt x="107" y="183"/>
                    <a:pt x="105" y="184"/>
                  </a:cubicBezTo>
                  <a:cubicBezTo>
                    <a:pt x="105" y="184"/>
                    <a:pt x="104" y="184"/>
                    <a:pt x="104" y="1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HelveticaNeue-UltraLight" panose="02000206000000020004" pitchFamily="50"/>
              </a:endParaRPr>
            </a:p>
          </p:txBody>
        </p:sp>
      </p:grpSp>
      <p:pic>
        <p:nvPicPr>
          <p:cNvPr id="30" name="圖片 4">
            <a:extLst>
              <a:ext uri="{FF2B5EF4-FFF2-40B4-BE49-F238E27FC236}">
                <a16:creationId xmlns:a16="http://schemas.microsoft.com/office/drawing/2014/main" id="{14D50FC0-3522-3B42-8F5D-EBD8631759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67"/>
          <a:stretch/>
        </p:blipFill>
        <p:spPr>
          <a:xfrm>
            <a:off x="4113883" y="2957529"/>
            <a:ext cx="1055064" cy="106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27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8D7C84-0C6D-E740-88EF-55216C2B0D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6005512" cy="701731"/>
          </a:xfrm>
        </p:spPr>
        <p:txBody>
          <a:bodyPr/>
          <a:lstStyle/>
          <a:p>
            <a:r>
              <a:rPr lang="en-US" dirty="0">
                <a:latin typeface="Hiragino Sans W2" panose="020B0300000000000000" pitchFamily="34" charset="-128"/>
                <a:ea typeface="Hiragino Sans W2" panose="020B0300000000000000" pitchFamily="34" charset="-128"/>
              </a:rPr>
              <a:t>Person </a:t>
            </a:r>
            <a:r>
              <a:rPr lang="en-US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Identification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18041A-CA18-6B42-9267-9CA54EF034EB}"/>
              </a:ext>
            </a:extLst>
          </p:cNvPr>
          <p:cNvSpPr txBox="1"/>
          <p:nvPr/>
        </p:nvSpPr>
        <p:spPr>
          <a:xfrm>
            <a:off x="839788" y="1793522"/>
            <a:ext cx="9866312" cy="5355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Member identification based on </a:t>
            </a:r>
            <a:r>
              <a:rPr lang="en-US" sz="3200" dirty="0">
                <a:solidFill>
                  <a:srgbClr val="0070C0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Azure</a:t>
            </a:r>
            <a:r>
              <a:rPr lang="en-US" sz="32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 </a:t>
            </a:r>
            <a:r>
              <a:rPr lang="en-US" sz="3200" dirty="0">
                <a:solidFill>
                  <a:srgbClr val="0070C0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Face API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4813F6-57AF-6247-AFAC-7227D967691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2530" y="2641600"/>
            <a:ext cx="4412580" cy="34313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746D83-3806-9A4B-8F10-63FC48D8577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1902" y="2641600"/>
            <a:ext cx="4410997" cy="34313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F0F27FA-643E-7041-B13A-DE0879179F27}"/>
              </a:ext>
            </a:extLst>
          </p:cNvPr>
          <p:cNvSpPr/>
          <p:nvPr/>
        </p:nvSpPr>
        <p:spPr>
          <a:xfrm>
            <a:off x="774700" y="4419600"/>
            <a:ext cx="1955800" cy="58420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直線箭頭接點 37">
            <a:extLst>
              <a:ext uri="{FF2B5EF4-FFF2-40B4-BE49-F238E27FC236}">
                <a16:creationId xmlns:a16="http://schemas.microsoft.com/office/drawing/2014/main" id="{024527A4-4B93-0248-A158-12301B11C8B8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2730500" y="4711700"/>
            <a:ext cx="3289300" cy="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F8D7EA8-DA2E-9544-8E54-6BC8ADD554AD}"/>
              </a:ext>
            </a:extLst>
          </p:cNvPr>
          <p:cNvSpPr/>
          <p:nvPr/>
        </p:nvSpPr>
        <p:spPr>
          <a:xfrm>
            <a:off x="6019800" y="4419600"/>
            <a:ext cx="1930400" cy="58420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957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8D7C84-0C6D-E740-88EF-55216C2B0D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7427912" cy="619911"/>
          </a:xfrm>
        </p:spPr>
        <p:txBody>
          <a:bodyPr/>
          <a:lstStyle/>
          <a:p>
            <a:r>
              <a:rPr lang="en-US" dirty="0">
                <a:latin typeface="Hiragino Sans W2" panose="020B0300000000000000" pitchFamily="34" charset="-128"/>
                <a:ea typeface="Hiragino Sans W2" panose="020B0300000000000000" pitchFamily="34" charset="-128"/>
              </a:rPr>
              <a:t>Social Network </a:t>
            </a:r>
            <a:r>
              <a:rPr lang="en-US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Integration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18041A-CA18-6B42-9267-9CA54EF034EB}"/>
              </a:ext>
            </a:extLst>
          </p:cNvPr>
          <p:cNvSpPr txBox="1"/>
          <p:nvPr/>
        </p:nvSpPr>
        <p:spPr>
          <a:xfrm>
            <a:off x="839788" y="1793522"/>
            <a:ext cx="9866312" cy="5355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Recommendation based on </a:t>
            </a:r>
            <a:r>
              <a:rPr lang="en-US" sz="3200" dirty="0">
                <a:solidFill>
                  <a:schemeClr val="accent6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Instagram</a:t>
            </a:r>
            <a:r>
              <a:rPr lang="en-US" sz="32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 you follow</a:t>
            </a:r>
            <a:endParaRPr lang="en-US" sz="3200" dirty="0">
              <a:solidFill>
                <a:schemeClr val="accent6"/>
              </a:solidFill>
              <a:latin typeface="Hiragino Sans W2" panose="020B0300000000000000" pitchFamily="34" charset="-128"/>
              <a:ea typeface="Hiragino Sans W2" panose="020B0300000000000000" pitchFamily="34" charset="-128"/>
              <a:cs typeface="Helvetica Neue Thin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36EB2D-33B4-3548-B52D-3436583A4A5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1776" y="2626364"/>
            <a:ext cx="4725424" cy="3675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D1FD560-FD9F-2947-A4BC-ADDA637109C6}"/>
              </a:ext>
            </a:extLst>
          </p:cNvPr>
          <p:cNvSpPr/>
          <p:nvPr/>
        </p:nvSpPr>
        <p:spPr>
          <a:xfrm>
            <a:off x="5181600" y="5435600"/>
            <a:ext cx="2984500" cy="977900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6690C6-CB4B-CF4E-9AD1-1941F2429943}"/>
              </a:ext>
            </a:extLst>
          </p:cNvPr>
          <p:cNvSpPr/>
          <p:nvPr/>
        </p:nvSpPr>
        <p:spPr>
          <a:xfrm>
            <a:off x="5181600" y="3302000"/>
            <a:ext cx="2984500" cy="1641629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B6C7B83D-104E-F04B-BC66-8276351B0298}"/>
              </a:ext>
            </a:extLst>
          </p:cNvPr>
          <p:cNvCxnSpPr>
            <a:cxnSpLocks/>
            <a:stCxn id="13" idx="3"/>
            <a:endCxn id="14" idx="3"/>
          </p:cNvCxnSpPr>
          <p:nvPr/>
        </p:nvCxnSpPr>
        <p:spPr>
          <a:xfrm flipV="1">
            <a:off x="8166100" y="4122815"/>
            <a:ext cx="12700" cy="1801735"/>
          </a:xfrm>
          <a:prstGeom prst="bentConnector3">
            <a:avLst>
              <a:gd name="adj1" fmla="val 5400000"/>
            </a:avLst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3D4B875-5E51-A043-9325-1D4119FF81A9}"/>
              </a:ext>
            </a:extLst>
          </p:cNvPr>
          <p:cNvSpPr txBox="1"/>
          <p:nvPr/>
        </p:nvSpPr>
        <p:spPr>
          <a:xfrm>
            <a:off x="8216900" y="6159500"/>
            <a:ext cx="2060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Instagram posts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C8CD61B-5814-AF42-806A-DB622F12DC37}"/>
              </a:ext>
            </a:extLst>
          </p:cNvPr>
          <p:cNvSpPr txBox="1"/>
          <p:nvPr/>
        </p:nvSpPr>
        <p:spPr>
          <a:xfrm>
            <a:off x="8229600" y="3200400"/>
            <a:ext cx="263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Recommended outfit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12FC12-A45A-844B-B6D7-3076113F78E3}"/>
              </a:ext>
            </a:extLst>
          </p:cNvPr>
          <p:cNvSpPr txBox="1"/>
          <p:nvPr/>
        </p:nvSpPr>
        <p:spPr>
          <a:xfrm>
            <a:off x="8962767" y="4826000"/>
            <a:ext cx="1863010" cy="394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b="1" spc="600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Nadeem" pitchFamily="2" charset="-78"/>
              </a:rPr>
              <a:t>&lt;ULTFIT&gt;</a:t>
            </a:r>
          </a:p>
        </p:txBody>
      </p:sp>
    </p:spTree>
    <p:extLst>
      <p:ext uri="{BB962C8B-B14F-4D97-AF65-F5344CB8AC3E}">
        <p14:creationId xmlns:p14="http://schemas.microsoft.com/office/powerpoint/2010/main" val="1138932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8D7C84-0C6D-E740-88EF-55216C2B0D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9002712" cy="925596"/>
          </a:xfrm>
        </p:spPr>
        <p:txBody>
          <a:bodyPr/>
          <a:lstStyle/>
          <a:p>
            <a:r>
              <a:rPr lang="en-US" dirty="0">
                <a:latin typeface="Hiragino Sans W2" panose="020B0300000000000000" pitchFamily="34" charset="-128"/>
                <a:ea typeface="Hiragino Sans W2" panose="020B0300000000000000" pitchFamily="34" charset="-128"/>
              </a:rPr>
              <a:t>Personalized </a:t>
            </a:r>
            <a:r>
              <a:rPr lang="en-US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recommendation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18041A-CA18-6B42-9267-9CA54EF034EB}"/>
              </a:ext>
            </a:extLst>
          </p:cNvPr>
          <p:cNvSpPr txBox="1"/>
          <p:nvPr/>
        </p:nvSpPr>
        <p:spPr>
          <a:xfrm>
            <a:off x="839788" y="1793522"/>
            <a:ext cx="10514012" cy="5355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Different recommendation for different customers!</a:t>
            </a:r>
            <a:endParaRPr lang="en-US" sz="3200" dirty="0">
              <a:solidFill>
                <a:schemeClr val="accent6"/>
              </a:solidFill>
              <a:latin typeface="Hiragino Sans W2" panose="020B0300000000000000" pitchFamily="34" charset="-128"/>
              <a:ea typeface="Hiragino Sans W2" panose="020B0300000000000000" pitchFamily="34" charset="-128"/>
              <a:cs typeface="Helvetica Neue Thin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2AF5FA-27FB-574B-AA3E-62D7F4263E8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91229" y="2714122"/>
            <a:ext cx="3230130" cy="25055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4BA47A0-7962-394A-B668-CBBE12A0455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035" y="2714123"/>
            <a:ext cx="3220879" cy="25055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2E23D3-AC8B-864D-A0D2-A8BB3EE8587D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26674" y="2714122"/>
            <a:ext cx="3219729" cy="25055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9DA0893-717A-A44F-8538-50B2A5A3BE31}"/>
              </a:ext>
            </a:extLst>
          </p:cNvPr>
          <p:cNvSpPr/>
          <p:nvPr/>
        </p:nvSpPr>
        <p:spPr>
          <a:xfrm>
            <a:off x="1786022" y="5362438"/>
            <a:ext cx="1378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Member 1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9E23421-8531-DB42-846C-224036A50ECA}"/>
              </a:ext>
            </a:extLst>
          </p:cNvPr>
          <p:cNvSpPr/>
          <p:nvPr/>
        </p:nvSpPr>
        <p:spPr>
          <a:xfrm>
            <a:off x="5216842" y="5362438"/>
            <a:ext cx="1378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Member 2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71D231-C685-1747-9543-F135E82FD0B6}"/>
              </a:ext>
            </a:extLst>
          </p:cNvPr>
          <p:cNvSpPr/>
          <p:nvPr/>
        </p:nvSpPr>
        <p:spPr>
          <a:xfrm>
            <a:off x="8647662" y="5362438"/>
            <a:ext cx="1378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Member 3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E9947E-CE93-0A46-BB0F-F1BB807356B9}"/>
              </a:ext>
            </a:extLst>
          </p:cNvPr>
          <p:cNvCxnSpPr>
            <a:cxnSpLocks/>
          </p:cNvCxnSpPr>
          <p:nvPr/>
        </p:nvCxnSpPr>
        <p:spPr>
          <a:xfrm>
            <a:off x="4189629" y="2705100"/>
            <a:ext cx="0" cy="302667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46133D1-2F0A-4348-97F0-187BB2955E08}"/>
              </a:ext>
            </a:extLst>
          </p:cNvPr>
          <p:cNvCxnSpPr>
            <a:cxnSpLocks/>
          </p:cNvCxnSpPr>
          <p:nvPr/>
        </p:nvCxnSpPr>
        <p:spPr>
          <a:xfrm>
            <a:off x="7618629" y="2730500"/>
            <a:ext cx="0" cy="302667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7894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8D7C84-0C6D-E740-88EF-55216C2B0D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9002712" cy="701731"/>
          </a:xfrm>
        </p:spPr>
        <p:txBody>
          <a:bodyPr/>
          <a:lstStyle/>
          <a:p>
            <a:r>
              <a:rPr lang="en-US" dirty="0">
                <a:latin typeface="Hiragino Sans W2" panose="020B0300000000000000" pitchFamily="34" charset="-128"/>
                <a:ea typeface="Hiragino Sans W2" panose="020B0300000000000000" pitchFamily="34" charset="-128"/>
              </a:rPr>
              <a:t>Adapting to </a:t>
            </a:r>
            <a:r>
              <a:rPr lang="en-US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your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18041A-CA18-6B42-9267-9CA54EF034EB}"/>
              </a:ext>
            </a:extLst>
          </p:cNvPr>
          <p:cNvSpPr txBox="1"/>
          <p:nvPr/>
        </p:nvSpPr>
        <p:spPr>
          <a:xfrm>
            <a:off x="839788" y="1793522"/>
            <a:ext cx="10514012" cy="5355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latin typeface="Hiragino Sans W2" panose="020B0300000000000000" pitchFamily="34" charset="-128"/>
                <a:ea typeface="Hiragino Sans W2" panose="020B0300000000000000" pitchFamily="34" charset="-128"/>
                <a:cs typeface="Helvetica Neue Thin" charset="0"/>
              </a:rPr>
              <a:t>The system will learn your preference for the future!</a:t>
            </a:r>
            <a:endParaRPr lang="en-US" sz="3200" dirty="0">
              <a:solidFill>
                <a:schemeClr val="accent6"/>
              </a:solidFill>
              <a:latin typeface="Hiragino Sans W2" panose="020B0300000000000000" pitchFamily="34" charset="-128"/>
              <a:ea typeface="Hiragino Sans W2" panose="020B0300000000000000" pitchFamily="34" charset="-128"/>
              <a:cs typeface="Helvetica Neue Thin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1A1C8E-93A8-3A4C-964C-1E3B2A15D45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788" y="2673847"/>
            <a:ext cx="3746098" cy="2914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B98E83-2380-1C45-9A46-EBD45B1A9C1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87654" y="2673847"/>
            <a:ext cx="3744757" cy="291415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C4F7E2-B616-954C-93B5-3097374F67DD}"/>
              </a:ext>
            </a:extLst>
          </p:cNvPr>
          <p:cNvSpPr/>
          <p:nvPr/>
        </p:nvSpPr>
        <p:spPr>
          <a:xfrm>
            <a:off x="839789" y="5588000"/>
            <a:ext cx="3746098" cy="4630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Don’t like this ?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340D238-309C-6441-B01D-5AB671AB4216}"/>
              </a:ext>
            </a:extLst>
          </p:cNvPr>
          <p:cNvSpPr/>
          <p:nvPr/>
        </p:nvSpPr>
        <p:spPr>
          <a:xfrm>
            <a:off x="7078986" y="5588000"/>
            <a:ext cx="4362092" cy="8719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We prepared other choices for you!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</a:rPr>
              <a:t>Next time we’ll do better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DB3038C-8A03-3D41-AC50-3D71388ACADC}"/>
              </a:ext>
            </a:extLst>
          </p:cNvPr>
          <p:cNvSpPr/>
          <p:nvPr/>
        </p:nvSpPr>
        <p:spPr>
          <a:xfrm>
            <a:off x="2222500" y="4533900"/>
            <a:ext cx="838200" cy="43180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6A778C57-6917-2F4F-9C5A-2F108F401699}"/>
              </a:ext>
            </a:extLst>
          </p:cNvPr>
          <p:cNvCxnSpPr>
            <a:cxnSpLocks/>
            <a:stCxn id="19" idx="3"/>
            <a:endCxn id="22" idx="1"/>
          </p:cNvCxnSpPr>
          <p:nvPr/>
        </p:nvCxnSpPr>
        <p:spPr>
          <a:xfrm flipV="1">
            <a:off x="3060700" y="3829050"/>
            <a:ext cx="5930900" cy="920750"/>
          </a:xfrm>
          <a:prstGeom prst="bentConnector3">
            <a:avLst>
              <a:gd name="adj1" fmla="val 62848"/>
            </a:avLst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0892FF5-61BB-C54C-9055-CA44346EF7F9}"/>
              </a:ext>
            </a:extLst>
          </p:cNvPr>
          <p:cNvSpPr txBox="1"/>
          <p:nvPr/>
        </p:nvSpPr>
        <p:spPr>
          <a:xfrm>
            <a:off x="4835267" y="4267200"/>
            <a:ext cx="1863010" cy="394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b="1" spc="600" dirty="0">
                <a:solidFill>
                  <a:schemeClr val="accent1"/>
                </a:solidFill>
                <a:latin typeface="Hiragino Sans W2" panose="020B0300000000000000" pitchFamily="34" charset="-128"/>
                <a:ea typeface="Hiragino Sans W2" panose="020B0300000000000000" pitchFamily="34" charset="-128"/>
                <a:cs typeface="Nadeem" pitchFamily="2" charset="-78"/>
              </a:rPr>
              <a:t>&lt;ULTFIT&gt;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B1DCEB6-AF3B-FC48-AD66-7A1ED073778C}"/>
              </a:ext>
            </a:extLst>
          </p:cNvPr>
          <p:cNvSpPr/>
          <p:nvPr/>
        </p:nvSpPr>
        <p:spPr>
          <a:xfrm>
            <a:off x="8991600" y="3124200"/>
            <a:ext cx="2006600" cy="140970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398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</TotalTime>
  <Words>151</Words>
  <Application>Microsoft Macintosh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Hiragino Sans W2</vt:lpstr>
      <vt:lpstr>Microsoft JhengHei</vt:lpstr>
      <vt:lpstr>新細明體</vt:lpstr>
      <vt:lpstr>Segoe UI</vt:lpstr>
      <vt:lpstr>Segoe UI Light</vt:lpstr>
      <vt:lpstr>Arial</vt:lpstr>
      <vt:lpstr>Calibri</vt:lpstr>
      <vt:lpstr>Helvetica Neue</vt:lpstr>
      <vt:lpstr>Helvetica Neue Thin</vt:lpstr>
      <vt:lpstr>HelveticaNeue-UltraLight</vt:lpstr>
      <vt:lpstr>Nadeem</vt:lpstr>
      <vt:lpstr>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Microsoft Office User</cp:lastModifiedBy>
  <cp:revision>70</cp:revision>
  <dcterms:created xsi:type="dcterms:W3CDTF">2018-03-31T20:55:28Z</dcterms:created>
  <dcterms:modified xsi:type="dcterms:W3CDTF">2018-04-01T08:34:16Z</dcterms:modified>
</cp:coreProperties>
</file>

<file path=docProps/thumbnail.jpeg>
</file>